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5.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1"/>
  </p:sldMasterIdLst>
  <p:notesMasterIdLst>
    <p:notesMasterId r:id="rId3"/>
  </p:notesMasterIdLst>
  <p:handoutMasterIdLst>
    <p:handoutMasterId r:id="rId4"/>
  </p:handoutMasterIdLst>
  <p:sldIdLst>
    <p:sldId id="267" r:id="rId2"/>
  </p:sldIdLst>
  <p:sldSz cx="12192000" cy="6858000"/>
  <p:notesSz cx="6797675" cy="9874250"/>
  <p:custDataLst>
    <p:tags r:id="rId5"/>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Bjarke Ebert" initials="BE" lastIdx="21" clrIdx="6">
    <p:extLst>
      <p:ext uri="{19B8F6BF-5375-455C-9EA6-DF929625EA0E}">
        <p15:presenceInfo xmlns:p15="http://schemas.microsoft.com/office/powerpoint/2012/main" userId="S-1-5-21-1839211835-619659539-556599288-6688" providerId="AD"/>
      </p:ext>
    </p:extLst>
  </p:cmAuthor>
  <p:cmAuthor id="1" name="Christopher Edge" initials="CE" lastIdx="261" clrIdx="0"/>
  <p:cmAuthor id="8" name="Cecilia Brain" initials="CB" lastIdx="34" clrIdx="7">
    <p:extLst>
      <p:ext uri="{19B8F6BF-5375-455C-9EA6-DF929625EA0E}">
        <p15:presenceInfo xmlns:p15="http://schemas.microsoft.com/office/powerpoint/2012/main" userId="S-1-5-21-1839211835-619659539-556599288-187499" providerId="AD"/>
      </p:ext>
    </p:extLst>
  </p:cmAuthor>
  <p:cmAuthor id="2" name="Ebru Karakoc Madsen" initials="EBKA" lastIdx="24" clrIdx="1"/>
  <p:cmAuthor id="9" name="Anna-Greta Nylander" initials="AN" lastIdx="8" clrIdx="8">
    <p:extLst>
      <p:ext uri="{19B8F6BF-5375-455C-9EA6-DF929625EA0E}">
        <p15:presenceInfo xmlns:p15="http://schemas.microsoft.com/office/powerpoint/2012/main" userId="S-1-5-21-1839211835-619659539-556599288-11135" providerId="AD"/>
      </p:ext>
    </p:extLst>
  </p:cmAuthor>
  <p:cmAuthor id="3" name="Audrey Dufour" initials="AD" lastIdx="18" clrIdx="2"/>
  <p:cmAuthor id="4" name="Simon Wheeler" initials="SW" lastIdx="11" clrIdx="3">
    <p:extLst>
      <p:ext uri="{19B8F6BF-5375-455C-9EA6-DF929625EA0E}">
        <p15:presenceInfo xmlns:p15="http://schemas.microsoft.com/office/powerpoint/2012/main" userId="S-1-5-21-84928900-1697776596-4122394971-6195" providerId="AD"/>
      </p:ext>
    </p:extLst>
  </p:cmAuthor>
  <p:cmAuthor id="5" name="Brian Lawrence Odlaug" initials="BLO" lastIdx="28" clrIdx="4">
    <p:extLst>
      <p:ext uri="{19B8F6BF-5375-455C-9EA6-DF929625EA0E}">
        <p15:presenceInfo xmlns:p15="http://schemas.microsoft.com/office/powerpoint/2012/main" userId="S-1-5-21-1839211835-619659539-556599288-185339" providerId="AD"/>
      </p:ext>
    </p:extLst>
  </p:cmAuthor>
  <p:cmAuthor id="6" name="Murat Yildirim" initials="MY" lastIdx="61" clrIdx="5">
    <p:extLst>
      <p:ext uri="{19B8F6BF-5375-455C-9EA6-DF929625EA0E}">
        <p15:presenceInfo xmlns:p15="http://schemas.microsoft.com/office/powerpoint/2012/main" userId="S-1-5-21-1839211835-619659539-556599288-1015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a:srgbClr val="B9B9B9"/>
    <a:srgbClr val="F0D2D0"/>
    <a:srgbClr val="B51C12"/>
    <a:srgbClr val="DA8D88"/>
    <a:srgbClr val="ECC6C4"/>
    <a:srgbClr val="E8E7DE"/>
    <a:srgbClr val="A5A07B"/>
    <a:srgbClr val="FFFFFF"/>
    <a:srgbClr val="E5E5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66" autoAdjust="0"/>
    <p:restoredTop sz="83784" autoAdjust="0"/>
  </p:normalViewPr>
  <p:slideViewPr>
    <p:cSldViewPr snapToGrid="0" snapToObjects="1">
      <p:cViewPr varScale="1">
        <p:scale>
          <a:sx n="130" d="100"/>
          <a:sy n="130" d="100"/>
        </p:scale>
        <p:origin x="96" y="126"/>
      </p:cViewPr>
      <p:guideLst>
        <p:guide orient="horz" pos="2160"/>
        <p:guide pos="3840"/>
      </p:guideLst>
    </p:cSldViewPr>
  </p:slideViewPr>
  <p:outlineViewPr>
    <p:cViewPr>
      <p:scale>
        <a:sx n="33" d="100"/>
        <a:sy n="33" d="100"/>
      </p:scale>
      <p:origin x="0" y="-11454"/>
    </p:cViewPr>
  </p:outlineViewPr>
  <p:notesTextViewPr>
    <p:cViewPr>
      <p:scale>
        <a:sx n="100" d="100"/>
        <a:sy n="100" d="100"/>
      </p:scale>
      <p:origin x="0" y="0"/>
    </p:cViewPr>
  </p:notesTextViewPr>
  <p:sorterViewPr>
    <p:cViewPr varScale="1">
      <p:scale>
        <a:sx n="1" d="1"/>
        <a:sy n="1" d="1"/>
      </p:scale>
      <p:origin x="0" y="0"/>
    </p:cViewPr>
  </p:sorterViewPr>
  <p:notesViewPr>
    <p:cSldViewPr snapToGrid="0" snapToObjects="1">
      <p:cViewPr>
        <p:scale>
          <a:sx n="125" d="100"/>
          <a:sy n="125" d="100"/>
        </p:scale>
        <p:origin x="2112" y="-2466"/>
      </p:cViewPr>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notesMaster" Target="notesMasters/notesMaster1.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tags" Target="tags/tag1.xml"/><Relationship Id="rId10" Type="http://schemas.openxmlformats.org/officeDocument/2006/relationships/tableStyles" Target="tableStyles.xml"/><Relationship Id="rId4" Type="http://schemas.openxmlformats.org/officeDocument/2006/relationships/handoutMaster" Target="handoutMasters/handout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1" y="5"/>
            <a:ext cx="2945659" cy="49542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54" y="5"/>
            <a:ext cx="2945659" cy="495427"/>
          </a:xfrm>
          <a:prstGeom prst="rect">
            <a:avLst/>
          </a:prstGeom>
        </p:spPr>
        <p:txBody>
          <a:bodyPr vert="horz" lIns="91440" tIns="45720" rIns="91440" bIns="45720" rtlCol="0"/>
          <a:lstStyle>
            <a:lvl1pPr algn="r">
              <a:defRPr sz="1200"/>
            </a:lvl1pPr>
          </a:lstStyle>
          <a:p>
            <a:fld id="{3B6579D3-62B4-4809-8D0C-4876020E209D}" type="datetimeFigureOut">
              <a:rPr lang="en-GB" smtClean="0"/>
              <a:t>23/02/2022</a:t>
            </a:fld>
            <a:endParaRPr lang="en-GB"/>
          </a:p>
        </p:txBody>
      </p:sp>
      <p:sp>
        <p:nvSpPr>
          <p:cNvPr id="4" name="Footer Placeholder 3"/>
          <p:cNvSpPr>
            <a:spLocks noGrp="1"/>
          </p:cNvSpPr>
          <p:nvPr>
            <p:ph type="ftr" sz="quarter" idx="2"/>
          </p:nvPr>
        </p:nvSpPr>
        <p:spPr>
          <a:xfrm>
            <a:off x="11" y="9378824"/>
            <a:ext cx="2945659" cy="495426"/>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54" y="9378824"/>
            <a:ext cx="2945659" cy="495426"/>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1" y="5"/>
            <a:ext cx="2945659" cy="49542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54" y="5"/>
            <a:ext cx="2945659" cy="495427"/>
          </a:xfrm>
          <a:prstGeom prst="rect">
            <a:avLst/>
          </a:prstGeom>
        </p:spPr>
        <p:txBody>
          <a:bodyPr vert="horz" lIns="91440" tIns="45720" rIns="91440" bIns="45720" rtlCol="0"/>
          <a:lstStyle>
            <a:lvl1pPr algn="r">
              <a:defRPr sz="1200"/>
            </a:lvl1pPr>
          </a:lstStyle>
          <a:p>
            <a:fld id="{799FA8D8-D74F-5A4A-BB10-7F88E22CEF6D}" type="datetimeFigureOut">
              <a:t>2/23/2022</a:t>
            </a:fld>
            <a:endParaRPr lang="en-US"/>
          </a:p>
        </p:txBody>
      </p:sp>
      <p:sp>
        <p:nvSpPr>
          <p:cNvPr id="4" name="Slide Image Placeholder 3"/>
          <p:cNvSpPr>
            <a:spLocks noGrp="1" noRot="1" noChangeAspect="1"/>
          </p:cNvSpPr>
          <p:nvPr>
            <p:ph type="sldImg" idx="2"/>
          </p:nvPr>
        </p:nvSpPr>
        <p:spPr>
          <a:xfrm>
            <a:off x="438150" y="1235075"/>
            <a:ext cx="5921375" cy="3330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51983"/>
            <a:ext cx="5438140" cy="3887986"/>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11" y="9378824"/>
            <a:ext cx="2945659" cy="49542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54" y="9378824"/>
            <a:ext cx="2945659" cy="495426"/>
          </a:xfrm>
          <a:prstGeom prst="rect">
            <a:avLst/>
          </a:prstGeom>
        </p:spPr>
        <p:txBody>
          <a:bodyPr vert="horz" lIns="91440" tIns="45720" rIns="91440" bIns="45720" rtlCol="0" anchor="b"/>
          <a:lstStyle>
            <a:lvl1pPr algn="r">
              <a:defRPr sz="1200"/>
            </a:lvl1pPr>
          </a:lstStyle>
          <a:p>
            <a:fld id="{037C2873-EBE5-CF42-9E30-7832FC02D1D9}" type="slidenum">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Reference used on slide:</a:t>
            </a:r>
          </a:p>
          <a:p>
            <a:r>
              <a:rPr lang="en-GB" dirty="0"/>
              <a:t>De </a:t>
            </a:r>
            <a:r>
              <a:rPr lang="en-GB" dirty="0" err="1"/>
              <a:t>Hert</a:t>
            </a:r>
            <a:r>
              <a:rPr lang="en-GB" dirty="0"/>
              <a:t> M, Cohen D, </a:t>
            </a:r>
            <a:r>
              <a:rPr lang="en-GB" dirty="0" err="1"/>
              <a:t>Bobes</a:t>
            </a:r>
            <a:r>
              <a:rPr lang="en-GB" dirty="0"/>
              <a:t> J, et al. Physical illness in patients with severe mental disorders. II. Barriers to care, monitoring and treatment guidelines, plus recommendations at the system and individual level. World Psychiatry 2011; 10 (2): 138–151.</a:t>
            </a:r>
          </a:p>
        </p:txBody>
      </p:sp>
      <p:sp>
        <p:nvSpPr>
          <p:cNvPr id="4" name="Slide Number Placeholder 3"/>
          <p:cNvSpPr>
            <a:spLocks noGrp="1"/>
          </p:cNvSpPr>
          <p:nvPr>
            <p:ph type="sldNum" sz="quarter" idx="10"/>
          </p:nvPr>
        </p:nvSpPr>
        <p:spPr/>
        <p:txBody>
          <a:bodyPr/>
          <a:lstStyle/>
          <a:p>
            <a:fld id="{037C2873-EBE5-CF42-9E30-7832FC02D1D9}" type="slidenum">
              <a:rPr lang="en-GB" smtClean="0"/>
              <a:t>1</a:t>
            </a:fld>
            <a:endParaRPr lang="en-GB"/>
          </a:p>
        </p:txBody>
      </p:sp>
    </p:spTree>
    <p:extLst>
      <p:ext uri="{BB962C8B-B14F-4D97-AF65-F5344CB8AC3E}">
        <p14:creationId xmlns:p14="http://schemas.microsoft.com/office/powerpoint/2010/main" val="4194755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71162208"/>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01259133"/>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0227045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538564947"/>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97098163"/>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19629348"/>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095590173"/>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4188084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8640108"/>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1140492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393577532"/>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776395732"/>
      </p:ext>
    </p:extLst>
  </p:cSld>
  <p:clrMapOvr>
    <a:masterClrMapping/>
  </p:clrMapOvr>
  <p:hf hdr="0" ft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179664065"/>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34080423"/>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54237671"/>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21136147"/>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14034311"/>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402241202"/>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762076910"/>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262397619"/>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780621549"/>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555278227"/>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126152854"/>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36049774"/>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561761012"/>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032078758"/>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56747447"/>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104264829"/>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82851999"/>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777865887"/>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912769173"/>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23539455"/>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52895538"/>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92237422"/>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14827622"/>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9978170"/>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amp; 1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524782"/>
          </a:xfrm>
        </p:spPr>
        <p:txBody>
          <a:bodyPr anchor="t">
            <a:normAutofit/>
          </a:bodyPr>
          <a:lstStyle>
            <a:lvl1pPr>
              <a:defRPr sz="2400" b="1" baseline="0"/>
            </a:lvl1pPr>
          </a:lstStyle>
          <a:p>
            <a:r>
              <a:rPr lang="da-DK"/>
              <a:t>Click to add headline</a:t>
            </a:r>
            <a:endParaRPr lang="en-US"/>
          </a:p>
        </p:txBody>
      </p:sp>
      <p:sp>
        <p:nvSpPr>
          <p:cNvPr id="3" name="Content Placeholder 2"/>
          <p:cNvSpPr>
            <a:spLocks noGrp="1"/>
          </p:cNvSpPr>
          <p:nvPr>
            <p:ph idx="1"/>
          </p:nvPr>
        </p:nvSpPr>
        <p:spPr>
          <a:xfrm>
            <a:off x="838200" y="1371600"/>
            <a:ext cx="10515600" cy="4351338"/>
          </a:xfrm>
        </p:spPr>
        <p:txBody>
          <a:bodyPr/>
          <a:lstStyle>
            <a:lvl1pPr>
              <a:defRPr sz="2400"/>
            </a:lvl1pPr>
            <a:lvl2pPr>
              <a:defRPr sz="1800"/>
            </a:lvl2pPr>
            <a:lvl3pPr>
              <a:defRPr sz="14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6DBC486D-4FAB-B746-8B02-8D7C842291C6}" type="slidenum">
              <a:t>‹#›</a:t>
            </a:fld>
            <a:endParaRPr lang="en-US"/>
          </a:p>
        </p:txBody>
      </p:sp>
      <p:cxnSp>
        <p:nvCxnSpPr>
          <p:cNvPr id="7" name="Straight Connector 6"/>
          <p:cNvCxnSpPr/>
          <p:nvPr userDrawn="1"/>
        </p:nvCxnSpPr>
        <p:spPr>
          <a:xfrm>
            <a:off x="879020" y="872838"/>
            <a:ext cx="1047478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26284917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 &amp; 2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07712"/>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idx="1"/>
          </p:nvPr>
        </p:nvSpPr>
        <p:spPr>
          <a:xfrm>
            <a:off x="838200" y="1375720"/>
            <a:ext cx="5224272" cy="4351338"/>
          </a:xfrm>
        </p:spPr>
        <p:txBody>
          <a:bodyPr>
            <a:normAutofit/>
          </a:bodyPr>
          <a:lstStyle>
            <a:lvl1pPr>
              <a:defRPr sz="2000"/>
            </a:lvl1pPr>
            <a:lvl2pPr>
              <a:defRPr sz="1600"/>
            </a:lvl2pPr>
            <a:lvl3pPr>
              <a:defRPr sz="1200"/>
            </a:lvl3pPr>
            <a:lvl4pPr>
              <a:defRPr sz="900"/>
            </a:lvl4pPr>
            <a:lvl5pPr>
              <a:defRPr sz="9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6DBC486D-4FAB-B746-8B02-8D7C842291C6}" type="slidenum">
              <a:t>‹#›</a:t>
            </a:fld>
            <a:endParaRPr lang="en-US"/>
          </a:p>
        </p:txBody>
      </p:sp>
      <p:sp>
        <p:nvSpPr>
          <p:cNvPr id="9" name="Content Placeholder 2"/>
          <p:cNvSpPr>
            <a:spLocks noGrp="1"/>
          </p:cNvSpPr>
          <p:nvPr>
            <p:ph idx="13"/>
          </p:nvPr>
        </p:nvSpPr>
        <p:spPr>
          <a:xfrm>
            <a:off x="6129528" y="1375720"/>
            <a:ext cx="5224272" cy="4351338"/>
          </a:xfrm>
        </p:spPr>
        <p:txBody>
          <a:bodyPr>
            <a:normAutofit/>
          </a:bodyPr>
          <a:lstStyle>
            <a:lvl1pPr>
              <a:defRPr sz="2000"/>
            </a:lvl1pPr>
            <a:lvl2pPr>
              <a:defRPr sz="1600"/>
            </a:lvl2pPr>
            <a:lvl3pPr>
              <a:defRPr sz="1200"/>
            </a:lvl3pPr>
            <a:lvl4pPr>
              <a:defRPr sz="900"/>
            </a:lvl4pPr>
            <a:lvl5pPr>
              <a:defRPr sz="9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a:xfrm>
            <a:off x="879020" y="872838"/>
            <a:ext cx="1047478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extLst>
      <p:ext uri="{BB962C8B-B14F-4D97-AF65-F5344CB8AC3E}">
        <p14:creationId xmlns:p14="http://schemas.microsoft.com/office/powerpoint/2010/main" val="11939916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25850"/>
            <a:ext cx="10515600" cy="1127731"/>
          </a:xfrm>
        </p:spPr>
        <p:txBody>
          <a:bodyPr anchor="t">
            <a:normAutofit/>
          </a:bodyPr>
          <a:lstStyle>
            <a:lvl1pPr>
              <a:defRPr sz="4000"/>
            </a:lvl1pPr>
          </a:lstStyle>
          <a:p>
            <a:r>
              <a:rPr lang="da-DK"/>
              <a:t>Click to chapter title</a:t>
            </a:r>
            <a:br>
              <a:rPr lang="da-DK"/>
            </a:br>
            <a:r>
              <a:rPr lang="da-DK"/>
              <a:t>in two lines</a:t>
            </a:r>
            <a:endParaRPr lang="en-US"/>
          </a:p>
        </p:txBody>
      </p:sp>
      <p:sp>
        <p:nvSpPr>
          <p:cNvPr id="6" name="Slide Number Placeholder 5"/>
          <p:cNvSpPr>
            <a:spLocks noGrp="1"/>
          </p:cNvSpPr>
          <p:nvPr>
            <p:ph type="sldNum" sz="quarter" idx="12"/>
          </p:nvPr>
        </p:nvSpPr>
        <p:spPr/>
        <p:txBody>
          <a:bodyPr/>
          <a:lstStyle/>
          <a:p>
            <a:fld id="{6DBC486D-4FAB-B746-8B02-8D7C842291C6}" type="slidenum">
              <a:t>‹#›</a:t>
            </a:fld>
            <a:endParaRPr lang="en-US"/>
          </a:p>
        </p:txBody>
      </p:sp>
      <p:sp>
        <p:nvSpPr>
          <p:cNvPr id="8" name="Rectangle 7"/>
          <p:cNvSpPr/>
          <p:nvPr userDrawn="1"/>
        </p:nvSpPr>
        <p:spPr>
          <a:xfrm>
            <a:off x="0" y="1"/>
            <a:ext cx="12192000" cy="822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cxnSp>
        <p:nvCxnSpPr>
          <p:cNvPr id="9" name="Straight Connector 8"/>
          <p:cNvCxnSpPr/>
          <p:nvPr userDrawn="1"/>
        </p:nvCxnSpPr>
        <p:spPr>
          <a:xfrm>
            <a:off x="879020" y="5055541"/>
            <a:ext cx="10474780" cy="1706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2"/>
          <p:cNvSpPr>
            <a:spLocks noGrp="1"/>
          </p:cNvSpPr>
          <p:nvPr>
            <p:ph type="body" idx="1" hasCustomPrompt="1"/>
          </p:nvPr>
        </p:nvSpPr>
        <p:spPr>
          <a:xfrm>
            <a:off x="831850" y="5129213"/>
            <a:ext cx="10515600" cy="1100671"/>
          </a:xfrm>
        </p:spPr>
        <p:txBody>
          <a:bodyPr>
            <a:normAutofit/>
          </a:bodyPr>
          <a:lstStyle>
            <a:lvl1pPr marL="0" indent="0">
              <a:buNone/>
              <a:defRPr sz="1800" b="1">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Click to add chapter subtitle</a:t>
            </a:r>
          </a:p>
        </p:txBody>
      </p:sp>
    </p:spTree>
    <p:custDataLst>
      <p:tags r:id="rId1"/>
    </p:custDataLst>
    <p:extLst>
      <p:ext uri="{BB962C8B-B14F-4D97-AF65-F5344CB8AC3E}">
        <p14:creationId xmlns:p14="http://schemas.microsoft.com/office/powerpoint/2010/main" val="30177805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Statement 02">
    <p:spTree>
      <p:nvGrpSpPr>
        <p:cNvPr id="1" name=""/>
        <p:cNvGrpSpPr/>
        <p:nvPr/>
      </p:nvGrpSpPr>
      <p:grpSpPr>
        <a:xfrm>
          <a:off x="0" y="0"/>
          <a:ext cx="0" cy="0"/>
          <a:chOff x="0" y="0"/>
          <a:chExt cx="0" cy="0"/>
        </a:xfrm>
      </p:grpSpPr>
      <p:sp>
        <p:nvSpPr>
          <p:cNvPr id="9" name="Rectangle 8"/>
          <p:cNvSpPr/>
          <p:nvPr userDrawn="1"/>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sp>
        <p:nvSpPr>
          <p:cNvPr id="2" name="Title 1"/>
          <p:cNvSpPr>
            <a:spLocks noGrp="1"/>
          </p:cNvSpPr>
          <p:nvPr>
            <p:ph type="title" hasCustomPrompt="1"/>
          </p:nvPr>
        </p:nvSpPr>
        <p:spPr>
          <a:xfrm>
            <a:off x="838200" y="2668174"/>
            <a:ext cx="10515600" cy="2284072"/>
          </a:xfrm>
        </p:spPr>
        <p:txBody>
          <a:bodyPr anchor="t">
            <a:normAutofit/>
          </a:bodyPr>
          <a:lstStyle>
            <a:lvl1pPr>
              <a:defRPr sz="4000" baseline="0">
                <a:solidFill>
                  <a:schemeClr val="bg1"/>
                </a:solidFill>
              </a:defRPr>
            </a:lvl1pPr>
          </a:lstStyle>
          <a:p>
            <a:r>
              <a:rPr lang="da-DK"/>
              <a:t>Click to add large statement or quote</a:t>
            </a:r>
            <a:endParaRPr lang="en-US"/>
          </a:p>
        </p:txBody>
      </p:sp>
      <p:sp>
        <p:nvSpPr>
          <p:cNvPr id="5" name="Slide Number Placeholder 4"/>
          <p:cNvSpPr>
            <a:spLocks noGrp="1"/>
          </p:cNvSpPr>
          <p:nvPr>
            <p:ph type="sldNum" sz="quarter" idx="12"/>
          </p:nvPr>
        </p:nvSpPr>
        <p:spPr/>
        <p:txBody>
          <a:bodyPr/>
          <a:lstStyle/>
          <a:p>
            <a:fld id="{6DBC486D-4FAB-B746-8B02-8D7C842291C6}" type="slidenum">
              <a:t>‹#›</a:t>
            </a:fld>
            <a:endParaRPr lang="en-US"/>
          </a:p>
        </p:txBody>
      </p:sp>
      <p:sp>
        <p:nvSpPr>
          <p:cNvPr id="6" name="Title 1"/>
          <p:cNvSpPr txBox="1">
            <a:spLocks/>
          </p:cNvSpPr>
          <p:nvPr userDrawn="1"/>
        </p:nvSpPr>
        <p:spPr>
          <a:xfrm>
            <a:off x="838200" y="1734313"/>
            <a:ext cx="709943" cy="93386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chemeClr val="tx1"/>
                </a:solidFill>
                <a:latin typeface="Arial" charset="0"/>
                <a:ea typeface="Arial" charset="0"/>
                <a:cs typeface="Arial" charset="0"/>
              </a:defRPr>
            </a:lvl1pPr>
          </a:lstStyle>
          <a:p>
            <a:r>
              <a:rPr lang="da-DK" sz="12000"/>
              <a:t>”</a:t>
            </a:r>
            <a:endParaRPr lang="en-US" sz="12000"/>
          </a:p>
        </p:txBody>
      </p:sp>
      <p:sp>
        <p:nvSpPr>
          <p:cNvPr id="8" name="Text Placeholder 7"/>
          <p:cNvSpPr>
            <a:spLocks noGrp="1"/>
          </p:cNvSpPr>
          <p:nvPr>
            <p:ph type="body" sz="quarter" idx="13" hasCustomPrompt="1"/>
          </p:nvPr>
        </p:nvSpPr>
        <p:spPr>
          <a:xfrm>
            <a:off x="838200" y="5205413"/>
            <a:ext cx="5607050" cy="679450"/>
          </a:xfrm>
        </p:spPr>
        <p:txBody>
          <a:bodyPr>
            <a:normAutofit/>
          </a:bodyPr>
          <a:lstStyle>
            <a:lvl1pPr marL="0" indent="0">
              <a:buNone/>
              <a:defRPr sz="1800" b="1">
                <a:solidFill>
                  <a:schemeClr val="bg1"/>
                </a:solidFill>
              </a:defRPr>
            </a:lvl1pPr>
          </a:lstStyle>
          <a:p>
            <a:pPr lvl="0"/>
            <a:r>
              <a:rPr lang="da-DK"/>
              <a:t>Click to add Quote Byline</a:t>
            </a:r>
            <a:endParaRPr lang="en-US"/>
          </a:p>
        </p:txBody>
      </p:sp>
      <p:cxnSp>
        <p:nvCxnSpPr>
          <p:cNvPr id="10" name="Straight Connector 9"/>
          <p:cNvCxnSpPr/>
          <p:nvPr userDrawn="1"/>
        </p:nvCxnSpPr>
        <p:spPr>
          <a:xfrm>
            <a:off x="879020" y="5113927"/>
            <a:ext cx="10474780" cy="1706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24842566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2.sv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42">
            <a:extLst>
              <a:ext uri="{96DAC541-7B7A-43D3-8B79-37D633B846F1}">
                <asvg:svgBlip xmlns:asvg="http://schemas.microsoft.com/office/drawing/2016/SVG/main" r:embed="rId43"/>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403848915"/>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 id="2147483694" r:id="rId24"/>
    <p:sldLayoutId id="2147483695" r:id="rId25"/>
    <p:sldLayoutId id="2147483696" r:id="rId26"/>
    <p:sldLayoutId id="2147483697" r:id="rId27"/>
    <p:sldLayoutId id="2147483698" r:id="rId28"/>
    <p:sldLayoutId id="2147483699" r:id="rId29"/>
    <p:sldLayoutId id="2147483700" r:id="rId30"/>
    <p:sldLayoutId id="2147483701" r:id="rId31"/>
    <p:sldLayoutId id="2147483702" r:id="rId32"/>
    <p:sldLayoutId id="2147483703" r:id="rId33"/>
    <p:sldLayoutId id="2147483704" r:id="rId34"/>
    <p:sldLayoutId id="2147483705" r:id="rId35"/>
    <p:sldLayoutId id="2147483706" r:id="rId36"/>
    <p:sldLayoutId id="2147483708" r:id="rId37"/>
    <p:sldLayoutId id="2147483709" r:id="rId38"/>
    <p:sldLayoutId id="2147483710" r:id="rId39"/>
    <p:sldLayoutId id="2147483711" r:id="rId40"/>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2.xml"/><Relationship Id="rId1" Type="http://schemas.openxmlformats.org/officeDocument/2006/relationships/tags" Target="../tags/tag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05A0B5E-C263-474A-B29E-8E6D9D7D717C}"/>
              </a:ext>
            </a:extLst>
          </p:cNvPr>
          <p:cNvSpPr>
            <a:spLocks noGrp="1"/>
          </p:cNvSpPr>
          <p:nvPr>
            <p:ph type="title"/>
          </p:nvPr>
        </p:nvSpPr>
        <p:spPr/>
        <p:txBody>
          <a:bodyPr>
            <a:noAutofit/>
          </a:bodyPr>
          <a:lstStyle/>
          <a:p>
            <a:r>
              <a:rPr lang="en-GB" sz="2000" dirty="0"/>
              <a:t>Improved physical health outcomes in [patients with severe mental illness] will benefit both patients and societies. This benefit will come from improving functioning, and reducing suffering and physical health care costs that arise from poorly screened and managed patients with advanced physical illnesses compounded on the presence and effects of psychiatric conditions. Even small changes in the monitoring and management of physical disorders that do not have to be costly can make a positive change in this generally underserved and disadvantaged patient group</a:t>
            </a:r>
          </a:p>
        </p:txBody>
      </p:sp>
      <p:sp>
        <p:nvSpPr>
          <p:cNvPr id="7" name="Text Placeholder 6">
            <a:extLst>
              <a:ext uri="{FF2B5EF4-FFF2-40B4-BE49-F238E27FC236}">
                <a16:creationId xmlns:a16="http://schemas.microsoft.com/office/drawing/2014/main" id="{597DFD5F-C6EC-4BEF-9820-EAF8A6980F55}"/>
              </a:ext>
            </a:extLst>
          </p:cNvPr>
          <p:cNvSpPr>
            <a:spLocks noGrp="1"/>
          </p:cNvSpPr>
          <p:nvPr>
            <p:ph type="body" idx="1"/>
          </p:nvPr>
        </p:nvSpPr>
        <p:spPr/>
        <p:txBody>
          <a:bodyPr/>
          <a:lstStyle/>
          <a:p>
            <a:r>
              <a:rPr lang="en-GB" dirty="0"/>
              <a:t>De </a:t>
            </a:r>
            <a:r>
              <a:rPr lang="en-GB" dirty="0" err="1"/>
              <a:t>Hert</a:t>
            </a:r>
            <a:r>
              <a:rPr lang="en-GB" dirty="0"/>
              <a:t> et al. World Psychiatry 2011;10(2):138–151</a:t>
            </a:r>
          </a:p>
        </p:txBody>
      </p:sp>
      <p:sp>
        <p:nvSpPr>
          <p:cNvPr id="4" name="Slide Number Placeholder 3">
            <a:extLst>
              <a:ext uri="{FF2B5EF4-FFF2-40B4-BE49-F238E27FC236}">
                <a16:creationId xmlns:a16="http://schemas.microsoft.com/office/drawing/2014/main" id="{8F0F935C-B1E9-46B6-8CA6-F7B3CCFAA81F}"/>
              </a:ext>
            </a:extLst>
          </p:cNvPr>
          <p:cNvSpPr>
            <a:spLocks noGrp="1"/>
          </p:cNvSpPr>
          <p:nvPr>
            <p:ph type="sldNum" sz="quarter" idx="4"/>
          </p:nvPr>
        </p:nvSpPr>
        <p:spPr/>
        <p:txBody>
          <a:bodyPr/>
          <a:lstStyle/>
          <a:p>
            <a:fld id="{6DBC486D-4FAB-B746-8B02-8D7C842291C6}" type="slidenum">
              <a:rPr lang="en-GB" smtClean="0"/>
              <a:t>1</a:t>
            </a:fld>
            <a:endParaRPr lang="en-GB"/>
          </a:p>
        </p:txBody>
      </p:sp>
    </p:spTree>
    <p:custDataLst/>
    <p:extLst>
      <p:ext uri="{BB962C8B-B14F-4D97-AF65-F5344CB8AC3E}">
        <p14:creationId xmlns:p14="http://schemas.microsoft.com/office/powerpoint/2010/main" val="216361959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jQZtG50d"/>
  <p:tag name="ARTICULATE_SLIDE_COUNT" val="28"/>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Neurotorium - PowerPoint-Skabelon - 2022-01-28</Template>
  <TotalTime>107</TotalTime>
  <Words>157</Words>
  <Application>Microsoft Office PowerPoint</Application>
  <PresentationFormat>Widescreen</PresentationFormat>
  <Paragraphs>6</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Improved physical health outcomes in [patients with severe mental illness] will benefit both patients and societies. This benefit will come from improving functioning, and reducing suffering and physical health care costs that arise from poorly screened and managed patients with advanced physical illnesses compounded on the presence and effects of psychiatric conditions. Even small changes in the monitoring and management of physical disorders that do not have to be costly can make a positive change in this generally underserved and disadvantaged patient group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Henrik Haase</cp:lastModifiedBy>
  <cp:revision>1579</cp:revision>
  <cp:lastPrinted>2018-06-08T11:08:09Z</cp:lastPrinted>
  <dcterms:created xsi:type="dcterms:W3CDTF">2017-01-23T14:24:15Z</dcterms:created>
  <dcterms:modified xsi:type="dcterms:W3CDTF">2022-02-23T11:40:29Z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62F455BA-A116-4548-8330-AB067D1D6DA8</vt:lpwstr>
  </property>
  <property fmtid="{D5CDD505-2E9C-101B-9397-08002B2CF9AE}" pid="3" name="ArticulatePath">
    <vt:lpwstr>3 - Neurobiology and aetiology 02-Feb-18</vt:lpwstr>
  </property>
</Properties>
</file>